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366" r:id="rId2"/>
    <p:sldId id="368" r:id="rId3"/>
    <p:sldId id="370" r:id="rId4"/>
    <p:sldId id="369" r:id="rId5"/>
    <p:sldId id="371" r:id="rId6"/>
    <p:sldId id="367" r:id="rId7"/>
    <p:sldId id="372" r:id="rId8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 snapToGrid="0">
      <p:cViewPr varScale="1">
        <p:scale>
          <a:sx n="206" d="100"/>
          <a:sy n="206" d="100"/>
        </p:scale>
        <p:origin x="156" y="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20.12.2021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SCUD-TEL can be situated in their storage buildings or placed on the launch revetments prior to launching. TEL storage buildings are sheet metal buildings which offer little protection.</a:t>
            </a:r>
          </a:p>
          <a:p>
            <a:endParaRPr lang="nb-NO" sz="1200" dirty="0"/>
          </a:p>
          <a:p>
            <a:r>
              <a:rPr lang="nb-NO" sz="1200" dirty="0"/>
              <a:t>The SCUDs are fueled in the staging areas with IRFNA and Kerosene, both of which are needed for launch.</a:t>
            </a:r>
          </a:p>
          <a:p>
            <a:endParaRPr lang="nb-NO" sz="1200" dirty="0"/>
          </a:p>
          <a:p>
            <a:r>
              <a:rPr lang="nb-NO" sz="1200" dirty="0"/>
              <a:t>Any 500lbs bomb should be capable of destroying the buildings.</a:t>
            </a:r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nb-NO" sz="1200" b="1" dirty="0" err="1"/>
              <a:t>Collateral</a:t>
            </a:r>
            <a:r>
              <a:rPr lang="nb-NO" sz="1200" b="1" dirty="0"/>
              <a:t> </a:t>
            </a:r>
            <a:r>
              <a:rPr lang="nb-NO" sz="1200" b="1" dirty="0" err="1"/>
              <a:t>Damage</a:t>
            </a:r>
            <a:r>
              <a:rPr lang="nb-NO" sz="1200" b="1" dirty="0"/>
              <a:t> </a:t>
            </a:r>
            <a:r>
              <a:rPr lang="nb-NO" sz="1200" b="1" dirty="0" err="1"/>
              <a:t>Concern</a:t>
            </a:r>
            <a:r>
              <a:rPr lang="nb-NO" sz="1200" b="1" dirty="0"/>
              <a:t> (CDC) </a:t>
            </a:r>
          </a:p>
          <a:p>
            <a:pPr>
              <a:buFontTx/>
              <a:buChar char="-"/>
            </a:pPr>
            <a:r>
              <a:rPr lang="nb-NO" sz="1200" dirty="0"/>
              <a:t>CDC 1, Civilian housings, 200m+ from nearest target building.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stCxn id="92" idx="2"/>
            <a:endCxn id="98" idx="0"/>
          </p:cNvCxnSpPr>
          <p:nvPr/>
        </p:nvCxnSpPr>
        <p:spPr>
          <a:xfrm flipH="1">
            <a:off x="2974797" y="1237452"/>
            <a:ext cx="1454005" cy="117336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stCxn id="92" idx="2"/>
            <a:endCxn id="96" idx="0"/>
          </p:cNvCxnSpPr>
          <p:nvPr/>
        </p:nvCxnSpPr>
        <p:spPr>
          <a:xfrm flipH="1">
            <a:off x="2994731" y="1237452"/>
            <a:ext cx="1434071" cy="216023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stCxn id="92" idx="2"/>
            <a:endCxn id="94" idx="0"/>
          </p:cNvCxnSpPr>
          <p:nvPr/>
        </p:nvCxnSpPr>
        <p:spPr>
          <a:xfrm flipH="1">
            <a:off x="2016767" y="1237452"/>
            <a:ext cx="2412035" cy="244571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3783533" y="991231"/>
            <a:ext cx="129053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00FF"/>
                </a:solidFill>
              </a:rPr>
              <a:t>TEL storage buildings</a:t>
            </a:r>
          </a:p>
        </p:txBody>
      </p:sp>
      <p:sp>
        <p:nvSpPr>
          <p:cNvPr id="94" name="Rechthoek 93">
            <a:extLst>
              <a:ext uri="{FF2B5EF4-FFF2-40B4-BE49-F238E27FC236}">
                <a16:creationId xmlns:a16="http://schemas.microsoft.com/office/drawing/2014/main" id="{656A351A-3444-4E7E-B8F5-1DD1419A480C}"/>
              </a:ext>
            </a:extLst>
          </p:cNvPr>
          <p:cNvSpPr/>
          <p:nvPr/>
        </p:nvSpPr>
        <p:spPr>
          <a:xfrm rot="2231917">
            <a:off x="1812252" y="3659535"/>
            <a:ext cx="268563" cy="232338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hthoek 95">
            <a:extLst>
              <a:ext uri="{FF2B5EF4-FFF2-40B4-BE49-F238E27FC236}">
                <a16:creationId xmlns:a16="http://schemas.microsoft.com/office/drawing/2014/main" id="{9BD1614B-2317-4D82-9F5C-DD259EF05C25}"/>
              </a:ext>
            </a:extLst>
          </p:cNvPr>
          <p:cNvSpPr/>
          <p:nvPr/>
        </p:nvSpPr>
        <p:spPr>
          <a:xfrm rot="1275634">
            <a:off x="2836391" y="3387802"/>
            <a:ext cx="211310" cy="290590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hthoek 97">
            <a:extLst>
              <a:ext uri="{FF2B5EF4-FFF2-40B4-BE49-F238E27FC236}">
                <a16:creationId xmlns:a16="http://schemas.microsoft.com/office/drawing/2014/main" id="{9C201068-C760-44FB-8E47-24E067244320}"/>
              </a:ext>
            </a:extLst>
          </p:cNvPr>
          <p:cNvSpPr/>
          <p:nvPr/>
        </p:nvSpPr>
        <p:spPr>
          <a:xfrm rot="5400000">
            <a:off x="2723847" y="2265525"/>
            <a:ext cx="211310" cy="290590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hthoek 102">
            <a:extLst>
              <a:ext uri="{FF2B5EF4-FFF2-40B4-BE49-F238E27FC236}">
                <a16:creationId xmlns:a16="http://schemas.microsoft.com/office/drawing/2014/main" id="{A5FBDC21-AE0E-4648-813C-EF1A0B9AB6CB}"/>
              </a:ext>
            </a:extLst>
          </p:cNvPr>
          <p:cNvSpPr/>
          <p:nvPr/>
        </p:nvSpPr>
        <p:spPr>
          <a:xfrm rot="3513816">
            <a:off x="3645677" y="2783342"/>
            <a:ext cx="176319" cy="290590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kstvak 104">
            <a:extLst>
              <a:ext uri="{FF2B5EF4-FFF2-40B4-BE49-F238E27FC236}">
                <a16:creationId xmlns:a16="http://schemas.microsoft.com/office/drawing/2014/main" id="{6B2D86D0-68FD-46FA-A39D-9C9994603B18}"/>
              </a:ext>
            </a:extLst>
          </p:cNvPr>
          <p:cNvSpPr txBox="1"/>
          <p:nvPr/>
        </p:nvSpPr>
        <p:spPr>
          <a:xfrm>
            <a:off x="4656067" y="2397737"/>
            <a:ext cx="97783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00FF"/>
                </a:solidFill>
              </a:rPr>
              <a:t>Administrative buildings</a:t>
            </a:r>
          </a:p>
        </p:txBody>
      </p:sp>
      <p:cxnSp>
        <p:nvCxnSpPr>
          <p:cNvPr id="106" name="Rechte verbindingslijn met pijl 105">
            <a:extLst>
              <a:ext uri="{FF2B5EF4-FFF2-40B4-BE49-F238E27FC236}">
                <a16:creationId xmlns:a16="http://schemas.microsoft.com/office/drawing/2014/main" id="{A469590F-9EB5-42C0-BD24-6E2D65FD737F}"/>
              </a:ext>
            </a:extLst>
          </p:cNvPr>
          <p:cNvCxnSpPr>
            <a:cxnSpLocks/>
            <a:stCxn id="105" idx="1"/>
            <a:endCxn id="103" idx="0"/>
          </p:cNvCxnSpPr>
          <p:nvPr/>
        </p:nvCxnSpPr>
        <p:spPr>
          <a:xfrm flipH="1">
            <a:off x="3857805" y="2597792"/>
            <a:ext cx="798262" cy="25506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Vrije vorm: vorm 122">
            <a:extLst>
              <a:ext uri="{FF2B5EF4-FFF2-40B4-BE49-F238E27FC236}">
                <a16:creationId xmlns:a16="http://schemas.microsoft.com/office/drawing/2014/main" id="{38ABEFBD-6F30-4032-A7B4-CAD70F3C725A}"/>
              </a:ext>
            </a:extLst>
          </p:cNvPr>
          <p:cNvSpPr/>
          <p:nvPr/>
        </p:nvSpPr>
        <p:spPr>
          <a:xfrm>
            <a:off x="4867275" y="2914650"/>
            <a:ext cx="819150" cy="1404938"/>
          </a:xfrm>
          <a:custGeom>
            <a:avLst/>
            <a:gdLst>
              <a:gd name="connsiteX0" fmla="*/ 800100 w 819150"/>
              <a:gd name="connsiteY0" fmla="*/ 0 h 1404938"/>
              <a:gd name="connsiteX1" fmla="*/ 0 w 819150"/>
              <a:gd name="connsiteY1" fmla="*/ 319088 h 1404938"/>
              <a:gd name="connsiteX2" fmla="*/ 490538 w 819150"/>
              <a:gd name="connsiteY2" fmla="*/ 1400175 h 1404938"/>
              <a:gd name="connsiteX3" fmla="*/ 819150 w 819150"/>
              <a:gd name="connsiteY3" fmla="*/ 1404938 h 1404938"/>
              <a:gd name="connsiteX4" fmla="*/ 800100 w 819150"/>
              <a:gd name="connsiteY4" fmla="*/ 0 h 1404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150" h="1404938">
                <a:moveTo>
                  <a:pt x="800100" y="0"/>
                </a:moveTo>
                <a:lnTo>
                  <a:pt x="0" y="319088"/>
                </a:lnTo>
                <a:lnTo>
                  <a:pt x="490538" y="1400175"/>
                </a:lnTo>
                <a:lnTo>
                  <a:pt x="819150" y="1404938"/>
                </a:lnTo>
                <a:lnTo>
                  <a:pt x="800100" y="0"/>
                </a:lnTo>
                <a:close/>
              </a:path>
            </a:pathLst>
          </a:cu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1456116" y="3714703"/>
            <a:ext cx="3547932" cy="100039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>
            <a:extLst>
              <a:ext uri="{FF2B5EF4-FFF2-40B4-BE49-F238E27FC236}">
                <a16:creationId xmlns:a16="http://schemas.microsoft.com/office/drawing/2014/main" id="{E7A86C25-CD9F-434E-898E-59786F797BFE}"/>
              </a:ext>
            </a:extLst>
          </p:cNvPr>
          <p:cNvSpPr/>
          <p:nvPr/>
        </p:nvSpPr>
        <p:spPr>
          <a:xfrm rot="1216389">
            <a:off x="2966076" y="3772562"/>
            <a:ext cx="244321" cy="361347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Rechte verbindingslijn met pijl 57">
            <a:extLst>
              <a:ext uri="{FF2B5EF4-FFF2-40B4-BE49-F238E27FC236}">
                <a16:creationId xmlns:a16="http://schemas.microsoft.com/office/drawing/2014/main" id="{09F2C18D-0CEA-4E24-BF15-D18701C10991}"/>
              </a:ext>
            </a:extLst>
          </p:cNvPr>
          <p:cNvCxnSpPr>
            <a:cxnSpLocks/>
            <a:stCxn id="105" idx="1"/>
            <a:endCxn id="30" idx="0"/>
          </p:cNvCxnSpPr>
          <p:nvPr/>
        </p:nvCxnSpPr>
        <p:spPr>
          <a:xfrm flipH="1">
            <a:off x="3150840" y="2597792"/>
            <a:ext cx="1505227" cy="118596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hoek 47">
            <a:extLst>
              <a:ext uri="{FF2B5EF4-FFF2-40B4-BE49-F238E27FC236}">
                <a16:creationId xmlns:a16="http://schemas.microsoft.com/office/drawing/2014/main" id="{C2AC1C78-DE3A-4F45-AED3-D3F634CA752F}"/>
              </a:ext>
            </a:extLst>
          </p:cNvPr>
          <p:cNvSpPr/>
          <p:nvPr/>
        </p:nvSpPr>
        <p:spPr>
          <a:xfrm rot="4095670">
            <a:off x="4215265" y="2079304"/>
            <a:ext cx="166182" cy="12299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Rechte verbindingslijn met pijl 70">
            <a:extLst>
              <a:ext uri="{FF2B5EF4-FFF2-40B4-BE49-F238E27FC236}">
                <a16:creationId xmlns:a16="http://schemas.microsoft.com/office/drawing/2014/main" id="{FE5B2130-6010-4105-ABBA-88F39AB59164}"/>
              </a:ext>
            </a:extLst>
          </p:cNvPr>
          <p:cNvCxnSpPr>
            <a:cxnSpLocks/>
            <a:stCxn id="105" idx="1"/>
            <a:endCxn id="48" idx="3"/>
          </p:cNvCxnSpPr>
          <p:nvPr/>
        </p:nvCxnSpPr>
        <p:spPr>
          <a:xfrm flipH="1" flipV="1">
            <a:off x="4329131" y="2217983"/>
            <a:ext cx="326936" cy="37980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Pil opp 2">
            <a:extLst>
              <a:ext uri="{FF2B5EF4-FFF2-40B4-BE49-F238E27FC236}">
                <a16:creationId xmlns:a16="http://schemas.microsoft.com/office/drawing/2014/main" id="{4BCDDA0A-BAB6-493A-81A0-2619CD08D7F3}"/>
              </a:ext>
            </a:extLst>
          </p:cNvPr>
          <p:cNvSpPr/>
          <p:nvPr/>
        </p:nvSpPr>
        <p:spPr>
          <a:xfrm>
            <a:off x="4885250" y="1457687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Warhead and IRFNA bunkers are concrete structures covered with sand. </a:t>
            </a:r>
          </a:p>
          <a:p>
            <a:endParaRPr lang="nb-NO" sz="1200" dirty="0"/>
          </a:p>
          <a:p>
            <a:r>
              <a:rPr lang="pl-PL" sz="1200" dirty="0"/>
              <a:t>All </a:t>
            </a:r>
            <a:r>
              <a:rPr lang="en-US" sz="1200" dirty="0"/>
              <a:t>bunkers</a:t>
            </a:r>
            <a:r>
              <a:rPr lang="pl-PL" sz="1200" dirty="0"/>
              <a:t> to be engaged with penetration capable ordnance, </a:t>
            </a:r>
            <a:r>
              <a:rPr lang="nb-NO" sz="1200" dirty="0"/>
              <a:t>delayed fuzing GBU-31(V)3/B </a:t>
            </a:r>
          </a:p>
          <a:p>
            <a:endParaRPr lang="nb-NO" sz="1200" dirty="0"/>
          </a:p>
          <a:p>
            <a:r>
              <a:rPr lang="nb-NO" sz="1200" dirty="0"/>
              <a:t>Kerosene tanks are ordinary liquid tanks made of metal without protection, any 500lbs bomb should be capable of destroying the tanks.</a:t>
            </a:r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stCxn id="75" idx="1"/>
            <a:endCxn id="53" idx="6"/>
          </p:cNvCxnSpPr>
          <p:nvPr/>
        </p:nvCxnSpPr>
        <p:spPr>
          <a:xfrm flipH="1">
            <a:off x="3551199" y="1263133"/>
            <a:ext cx="798132" cy="14576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endCxn id="50" idx="6"/>
          </p:cNvCxnSpPr>
          <p:nvPr/>
        </p:nvCxnSpPr>
        <p:spPr>
          <a:xfrm flipH="1" flipV="1">
            <a:off x="3343625" y="1044930"/>
            <a:ext cx="1084362" cy="24323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51" idx="6"/>
          </p:cNvCxnSpPr>
          <p:nvPr/>
        </p:nvCxnSpPr>
        <p:spPr>
          <a:xfrm flipH="1" flipV="1">
            <a:off x="3505350" y="1202969"/>
            <a:ext cx="922634" cy="84260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>
            <a:extLst>
              <a:ext uri="{FF2B5EF4-FFF2-40B4-BE49-F238E27FC236}">
                <a16:creationId xmlns:a16="http://schemas.microsoft.com/office/drawing/2014/main" id="{34F295FA-F29A-4F15-B65B-73CBBA2A4AE3}"/>
              </a:ext>
            </a:extLst>
          </p:cNvPr>
          <p:cNvCxnSpPr>
            <a:cxnSpLocks/>
            <a:stCxn id="75" idx="1"/>
            <a:endCxn id="48" idx="6"/>
          </p:cNvCxnSpPr>
          <p:nvPr/>
        </p:nvCxnSpPr>
        <p:spPr>
          <a:xfrm flipH="1" flipV="1">
            <a:off x="3147468" y="979686"/>
            <a:ext cx="1201863" cy="28344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>
            <a:extLst>
              <a:ext uri="{FF2B5EF4-FFF2-40B4-BE49-F238E27FC236}">
                <a16:creationId xmlns:a16="http://schemas.microsoft.com/office/drawing/2014/main" id="{118380E9-E6AC-4624-9FF0-8796A2B5BEBF}"/>
              </a:ext>
            </a:extLst>
          </p:cNvPr>
          <p:cNvCxnSpPr>
            <a:cxnSpLocks/>
          </p:cNvCxnSpPr>
          <p:nvPr/>
        </p:nvCxnSpPr>
        <p:spPr>
          <a:xfrm flipH="1" flipV="1">
            <a:off x="2842793" y="1041946"/>
            <a:ext cx="1585191" cy="24528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met pijl 48">
            <a:extLst>
              <a:ext uri="{FF2B5EF4-FFF2-40B4-BE49-F238E27FC236}">
                <a16:creationId xmlns:a16="http://schemas.microsoft.com/office/drawing/2014/main" id="{5B34F7AA-57D7-415F-B636-CF3E95FC9A7F}"/>
              </a:ext>
            </a:extLst>
          </p:cNvPr>
          <p:cNvCxnSpPr>
            <a:cxnSpLocks/>
            <a:stCxn id="75" idx="1"/>
            <a:endCxn id="39" idx="6"/>
          </p:cNvCxnSpPr>
          <p:nvPr/>
        </p:nvCxnSpPr>
        <p:spPr>
          <a:xfrm flipH="1" flipV="1">
            <a:off x="2786413" y="1181938"/>
            <a:ext cx="1562918" cy="8119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chte verbindingslijn met pijl 51">
            <a:extLst>
              <a:ext uri="{FF2B5EF4-FFF2-40B4-BE49-F238E27FC236}">
                <a16:creationId xmlns:a16="http://schemas.microsoft.com/office/drawing/2014/main" id="{6A992DCF-E4E7-46B8-B4D2-998E639FE524}"/>
              </a:ext>
            </a:extLst>
          </p:cNvPr>
          <p:cNvCxnSpPr>
            <a:cxnSpLocks/>
            <a:stCxn id="75" idx="1"/>
            <a:endCxn id="37" idx="6"/>
          </p:cNvCxnSpPr>
          <p:nvPr/>
        </p:nvCxnSpPr>
        <p:spPr>
          <a:xfrm flipH="1">
            <a:off x="2732887" y="1263133"/>
            <a:ext cx="1616444" cy="85414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met pijl 54">
            <a:extLst>
              <a:ext uri="{FF2B5EF4-FFF2-40B4-BE49-F238E27FC236}">
                <a16:creationId xmlns:a16="http://schemas.microsoft.com/office/drawing/2014/main" id="{6B2A686F-E5E1-4F6A-A8E3-243DD79F1675}"/>
              </a:ext>
            </a:extLst>
          </p:cNvPr>
          <p:cNvCxnSpPr>
            <a:cxnSpLocks/>
            <a:stCxn id="76" idx="1"/>
            <a:endCxn id="59" idx="6"/>
          </p:cNvCxnSpPr>
          <p:nvPr/>
        </p:nvCxnSpPr>
        <p:spPr>
          <a:xfrm flipH="1">
            <a:off x="841054" y="2022723"/>
            <a:ext cx="3966574" cy="82469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chte verbindingslijn met pijl 57">
            <a:extLst>
              <a:ext uri="{FF2B5EF4-FFF2-40B4-BE49-F238E27FC236}">
                <a16:creationId xmlns:a16="http://schemas.microsoft.com/office/drawing/2014/main" id="{6373F9CD-8444-4D78-A3D6-C3A28091AF48}"/>
              </a:ext>
            </a:extLst>
          </p:cNvPr>
          <p:cNvCxnSpPr>
            <a:cxnSpLocks/>
            <a:stCxn id="76" idx="1"/>
            <a:endCxn id="61" idx="6"/>
          </p:cNvCxnSpPr>
          <p:nvPr/>
        </p:nvCxnSpPr>
        <p:spPr>
          <a:xfrm flipH="1">
            <a:off x="550711" y="2022723"/>
            <a:ext cx="4256917" cy="1296432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chte verbindingslijn met pijl 59">
            <a:extLst>
              <a:ext uri="{FF2B5EF4-FFF2-40B4-BE49-F238E27FC236}">
                <a16:creationId xmlns:a16="http://schemas.microsoft.com/office/drawing/2014/main" id="{1FB7CCE0-B66D-4B34-9A82-31E681047FFA}"/>
              </a:ext>
            </a:extLst>
          </p:cNvPr>
          <p:cNvCxnSpPr>
            <a:cxnSpLocks/>
            <a:stCxn id="76" idx="1"/>
            <a:endCxn id="86" idx="7"/>
          </p:cNvCxnSpPr>
          <p:nvPr/>
        </p:nvCxnSpPr>
        <p:spPr>
          <a:xfrm flipH="1">
            <a:off x="2718134" y="2022723"/>
            <a:ext cx="2089494" cy="184969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DEF303C8-9DD3-4EBE-8460-D0823C49E226}"/>
              </a:ext>
            </a:extLst>
          </p:cNvPr>
          <p:cNvCxnSpPr>
            <a:cxnSpLocks/>
            <a:stCxn id="76" idx="1"/>
            <a:endCxn id="92" idx="7"/>
          </p:cNvCxnSpPr>
          <p:nvPr/>
        </p:nvCxnSpPr>
        <p:spPr>
          <a:xfrm flipH="1">
            <a:off x="4253462" y="2022723"/>
            <a:ext cx="554166" cy="132792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chte verbindingslijn met pijl 65">
            <a:extLst>
              <a:ext uri="{FF2B5EF4-FFF2-40B4-BE49-F238E27FC236}">
                <a16:creationId xmlns:a16="http://schemas.microsoft.com/office/drawing/2014/main" id="{7A9F9B64-2BFF-4FEF-B893-0F485A2FDE32}"/>
              </a:ext>
            </a:extLst>
          </p:cNvPr>
          <p:cNvCxnSpPr>
            <a:cxnSpLocks/>
            <a:stCxn id="76" idx="1"/>
            <a:endCxn id="56" idx="6"/>
          </p:cNvCxnSpPr>
          <p:nvPr/>
        </p:nvCxnSpPr>
        <p:spPr>
          <a:xfrm flipH="1">
            <a:off x="1416565" y="2022723"/>
            <a:ext cx="3391063" cy="22187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hthoek 63">
            <a:extLst>
              <a:ext uri="{FF2B5EF4-FFF2-40B4-BE49-F238E27FC236}">
                <a16:creationId xmlns:a16="http://schemas.microsoft.com/office/drawing/2014/main" id="{59698585-B48D-4C93-849C-3412EE7A31C0}"/>
              </a:ext>
            </a:extLst>
          </p:cNvPr>
          <p:cNvSpPr/>
          <p:nvPr/>
        </p:nvSpPr>
        <p:spPr>
          <a:xfrm rot="1577806">
            <a:off x="3159613" y="2711448"/>
            <a:ext cx="189852" cy="36300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Rechte verbindingslijn met pijl 68">
            <a:extLst>
              <a:ext uri="{FF2B5EF4-FFF2-40B4-BE49-F238E27FC236}">
                <a16:creationId xmlns:a16="http://schemas.microsoft.com/office/drawing/2014/main" id="{BAF51BC2-69CC-4EC6-9FF1-F7974300966A}"/>
              </a:ext>
            </a:extLst>
          </p:cNvPr>
          <p:cNvCxnSpPr>
            <a:cxnSpLocks/>
            <a:stCxn id="73" idx="1"/>
            <a:endCxn id="64" idx="3"/>
          </p:cNvCxnSpPr>
          <p:nvPr/>
        </p:nvCxnSpPr>
        <p:spPr>
          <a:xfrm flipH="1">
            <a:off x="3339641" y="2910826"/>
            <a:ext cx="1304546" cy="2417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>
            <a:extLst>
              <a:ext uri="{FF2B5EF4-FFF2-40B4-BE49-F238E27FC236}">
                <a16:creationId xmlns:a16="http://schemas.microsoft.com/office/drawing/2014/main" id="{901097B0-3EBF-4821-938F-B8D6CC4049BC}"/>
              </a:ext>
            </a:extLst>
          </p:cNvPr>
          <p:cNvCxnSpPr>
            <a:cxnSpLocks/>
            <a:stCxn id="76" idx="1"/>
            <a:endCxn id="84" idx="6"/>
          </p:cNvCxnSpPr>
          <p:nvPr/>
        </p:nvCxnSpPr>
        <p:spPr>
          <a:xfrm flipH="1">
            <a:off x="2523380" y="2022723"/>
            <a:ext cx="2284248" cy="150104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kstvak 72">
            <a:extLst>
              <a:ext uri="{FF2B5EF4-FFF2-40B4-BE49-F238E27FC236}">
                <a16:creationId xmlns:a16="http://schemas.microsoft.com/office/drawing/2014/main" id="{BE02A0BD-34EF-4248-BEB7-0EE32820D893}"/>
              </a:ext>
            </a:extLst>
          </p:cNvPr>
          <p:cNvSpPr txBox="1"/>
          <p:nvPr/>
        </p:nvSpPr>
        <p:spPr>
          <a:xfrm>
            <a:off x="4644187" y="2787715"/>
            <a:ext cx="981359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/>
              <a:t>Kerosene tanks</a:t>
            </a:r>
          </a:p>
        </p:txBody>
      </p:sp>
      <p:sp>
        <p:nvSpPr>
          <p:cNvPr id="75" name="Tekstvak 74">
            <a:extLst>
              <a:ext uri="{FF2B5EF4-FFF2-40B4-BE49-F238E27FC236}">
                <a16:creationId xmlns:a16="http://schemas.microsoft.com/office/drawing/2014/main" id="{F537BF64-9DA0-4FD0-A3D1-71AB43FC4F6D}"/>
              </a:ext>
            </a:extLst>
          </p:cNvPr>
          <p:cNvSpPr txBox="1"/>
          <p:nvPr/>
        </p:nvSpPr>
        <p:spPr>
          <a:xfrm>
            <a:off x="4349331" y="1140022"/>
            <a:ext cx="1369286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IRFNA storage bunkers</a:t>
            </a:r>
          </a:p>
        </p:txBody>
      </p:sp>
      <p:sp>
        <p:nvSpPr>
          <p:cNvPr id="76" name="Tekstvak 75">
            <a:extLst>
              <a:ext uri="{FF2B5EF4-FFF2-40B4-BE49-F238E27FC236}">
                <a16:creationId xmlns:a16="http://schemas.microsoft.com/office/drawing/2014/main" id="{94A9B706-49B0-43FF-BDBE-26EB448717CA}"/>
              </a:ext>
            </a:extLst>
          </p:cNvPr>
          <p:cNvSpPr txBox="1"/>
          <p:nvPr/>
        </p:nvSpPr>
        <p:spPr>
          <a:xfrm>
            <a:off x="4807628" y="1822668"/>
            <a:ext cx="66396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/>
              <a:t>Warhead</a:t>
            </a:r>
          </a:p>
          <a:p>
            <a:r>
              <a:rPr lang="en-US" sz="1000" dirty="0"/>
              <a:t>bunkers</a:t>
            </a:r>
          </a:p>
        </p:txBody>
      </p:sp>
      <p:sp>
        <p:nvSpPr>
          <p:cNvPr id="37" name="Ovaal 36">
            <a:extLst>
              <a:ext uri="{FF2B5EF4-FFF2-40B4-BE49-F238E27FC236}">
                <a16:creationId xmlns:a16="http://schemas.microsoft.com/office/drawing/2014/main" id="{5474F9D8-97AC-4AC9-B192-5FC2D1D2E5A8}"/>
              </a:ext>
            </a:extLst>
          </p:cNvPr>
          <p:cNvSpPr/>
          <p:nvPr/>
        </p:nvSpPr>
        <p:spPr>
          <a:xfrm>
            <a:off x="2608739" y="1287227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al 38">
            <a:extLst>
              <a:ext uri="{FF2B5EF4-FFF2-40B4-BE49-F238E27FC236}">
                <a16:creationId xmlns:a16="http://schemas.microsoft.com/office/drawing/2014/main" id="{A46AC3FB-83F7-40ED-8D72-EBE1649D7357}"/>
              </a:ext>
            </a:extLst>
          </p:cNvPr>
          <p:cNvSpPr/>
          <p:nvPr/>
        </p:nvSpPr>
        <p:spPr>
          <a:xfrm>
            <a:off x="2662265" y="1120618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al 44">
            <a:extLst>
              <a:ext uri="{FF2B5EF4-FFF2-40B4-BE49-F238E27FC236}">
                <a16:creationId xmlns:a16="http://schemas.microsoft.com/office/drawing/2014/main" id="{9819E758-40E6-4A26-B62F-8FC53FBDEA99}"/>
              </a:ext>
            </a:extLst>
          </p:cNvPr>
          <p:cNvSpPr/>
          <p:nvPr/>
        </p:nvSpPr>
        <p:spPr>
          <a:xfrm>
            <a:off x="2799990" y="974626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id="{0E1498C3-C613-4FFA-8C22-089CFCB629F1}"/>
              </a:ext>
            </a:extLst>
          </p:cNvPr>
          <p:cNvSpPr/>
          <p:nvPr/>
        </p:nvSpPr>
        <p:spPr>
          <a:xfrm>
            <a:off x="3023320" y="918366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al 49">
            <a:extLst>
              <a:ext uri="{FF2B5EF4-FFF2-40B4-BE49-F238E27FC236}">
                <a16:creationId xmlns:a16="http://schemas.microsoft.com/office/drawing/2014/main" id="{3E272AF6-28A0-45D9-955F-BAEDF05159F7}"/>
              </a:ext>
            </a:extLst>
          </p:cNvPr>
          <p:cNvSpPr/>
          <p:nvPr/>
        </p:nvSpPr>
        <p:spPr>
          <a:xfrm>
            <a:off x="3219477" y="983610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Ovaal 50">
            <a:extLst>
              <a:ext uri="{FF2B5EF4-FFF2-40B4-BE49-F238E27FC236}">
                <a16:creationId xmlns:a16="http://schemas.microsoft.com/office/drawing/2014/main" id="{118A7EA5-684C-4C6A-96A3-87ABD5BD23C0}"/>
              </a:ext>
            </a:extLst>
          </p:cNvPr>
          <p:cNvSpPr/>
          <p:nvPr/>
        </p:nvSpPr>
        <p:spPr>
          <a:xfrm>
            <a:off x="3381202" y="1141649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al 52">
            <a:extLst>
              <a:ext uri="{FF2B5EF4-FFF2-40B4-BE49-F238E27FC236}">
                <a16:creationId xmlns:a16="http://schemas.microsoft.com/office/drawing/2014/main" id="{93489677-40EF-43EC-A8D4-DCD5521AB9E1}"/>
              </a:ext>
            </a:extLst>
          </p:cNvPr>
          <p:cNvSpPr/>
          <p:nvPr/>
        </p:nvSpPr>
        <p:spPr>
          <a:xfrm>
            <a:off x="3427051" y="1347581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al 53">
            <a:extLst>
              <a:ext uri="{FF2B5EF4-FFF2-40B4-BE49-F238E27FC236}">
                <a16:creationId xmlns:a16="http://schemas.microsoft.com/office/drawing/2014/main" id="{16F3720D-0FB9-4FEE-8AC5-3732DBC24704}"/>
              </a:ext>
            </a:extLst>
          </p:cNvPr>
          <p:cNvSpPr/>
          <p:nvPr/>
        </p:nvSpPr>
        <p:spPr>
          <a:xfrm>
            <a:off x="2694336" y="2108203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al 55">
            <a:extLst>
              <a:ext uri="{FF2B5EF4-FFF2-40B4-BE49-F238E27FC236}">
                <a16:creationId xmlns:a16="http://schemas.microsoft.com/office/drawing/2014/main" id="{92A17926-BA0E-4587-A24A-66FB5976C82E}"/>
              </a:ext>
            </a:extLst>
          </p:cNvPr>
          <p:cNvSpPr/>
          <p:nvPr/>
        </p:nvSpPr>
        <p:spPr>
          <a:xfrm>
            <a:off x="1292417" y="2183278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Ovaal 58">
            <a:extLst>
              <a:ext uri="{FF2B5EF4-FFF2-40B4-BE49-F238E27FC236}">
                <a16:creationId xmlns:a16="http://schemas.microsoft.com/office/drawing/2014/main" id="{EA115AAB-7796-4272-8995-F72658F49636}"/>
              </a:ext>
            </a:extLst>
          </p:cNvPr>
          <p:cNvSpPr/>
          <p:nvPr/>
        </p:nvSpPr>
        <p:spPr>
          <a:xfrm>
            <a:off x="716906" y="2786099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Ovaal 60">
            <a:extLst>
              <a:ext uri="{FF2B5EF4-FFF2-40B4-BE49-F238E27FC236}">
                <a16:creationId xmlns:a16="http://schemas.microsoft.com/office/drawing/2014/main" id="{88EFBB08-AE19-40E0-85FD-B8A33D8DC0C0}"/>
              </a:ext>
            </a:extLst>
          </p:cNvPr>
          <p:cNvSpPr/>
          <p:nvPr/>
        </p:nvSpPr>
        <p:spPr>
          <a:xfrm>
            <a:off x="426563" y="3257835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al 83">
            <a:extLst>
              <a:ext uri="{FF2B5EF4-FFF2-40B4-BE49-F238E27FC236}">
                <a16:creationId xmlns:a16="http://schemas.microsoft.com/office/drawing/2014/main" id="{2D6C0B3D-2CEE-40BD-9B7B-25DB417EF34C}"/>
              </a:ext>
            </a:extLst>
          </p:cNvPr>
          <p:cNvSpPr/>
          <p:nvPr/>
        </p:nvSpPr>
        <p:spPr>
          <a:xfrm>
            <a:off x="2399232" y="3462449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0A1F5030-6A01-4211-9A49-B272F2CFF99F}"/>
              </a:ext>
            </a:extLst>
          </p:cNvPr>
          <p:cNvSpPr/>
          <p:nvPr/>
        </p:nvSpPr>
        <p:spPr>
          <a:xfrm>
            <a:off x="2612167" y="3854454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Ovaal 91">
            <a:extLst>
              <a:ext uri="{FF2B5EF4-FFF2-40B4-BE49-F238E27FC236}">
                <a16:creationId xmlns:a16="http://schemas.microsoft.com/office/drawing/2014/main" id="{02B4B0DC-7261-4F59-B410-465206C40BD5}"/>
              </a:ext>
            </a:extLst>
          </p:cNvPr>
          <p:cNvSpPr/>
          <p:nvPr/>
        </p:nvSpPr>
        <p:spPr>
          <a:xfrm>
            <a:off x="4147495" y="3332684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3" name="Rechte verbindingslijn met pijl 102">
            <a:extLst>
              <a:ext uri="{FF2B5EF4-FFF2-40B4-BE49-F238E27FC236}">
                <a16:creationId xmlns:a16="http://schemas.microsoft.com/office/drawing/2014/main" id="{726A8D89-E2EB-4A8C-B960-5A3EAB5FC680}"/>
              </a:ext>
            </a:extLst>
          </p:cNvPr>
          <p:cNvCxnSpPr>
            <a:cxnSpLocks/>
            <a:stCxn id="76" idx="1"/>
            <a:endCxn id="54" idx="5"/>
          </p:cNvCxnSpPr>
          <p:nvPr/>
        </p:nvCxnSpPr>
        <p:spPr>
          <a:xfrm flipH="1">
            <a:off x="2800303" y="2022723"/>
            <a:ext cx="2007325" cy="190160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Ovaal 128">
            <a:extLst>
              <a:ext uri="{FF2B5EF4-FFF2-40B4-BE49-F238E27FC236}">
                <a16:creationId xmlns:a16="http://schemas.microsoft.com/office/drawing/2014/main" id="{3FA11384-1640-42E9-A116-F1EBE6760F21}"/>
              </a:ext>
            </a:extLst>
          </p:cNvPr>
          <p:cNvSpPr/>
          <p:nvPr/>
        </p:nvSpPr>
        <p:spPr>
          <a:xfrm>
            <a:off x="2628668" y="2999842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0" name="Rechte verbindingslijn met pijl 129">
            <a:extLst>
              <a:ext uri="{FF2B5EF4-FFF2-40B4-BE49-F238E27FC236}">
                <a16:creationId xmlns:a16="http://schemas.microsoft.com/office/drawing/2014/main" id="{790825CC-2F79-48E1-B231-A2E1A5A8DB67}"/>
              </a:ext>
            </a:extLst>
          </p:cNvPr>
          <p:cNvCxnSpPr>
            <a:cxnSpLocks/>
            <a:stCxn id="76" idx="1"/>
            <a:endCxn id="129" idx="6"/>
          </p:cNvCxnSpPr>
          <p:nvPr/>
        </p:nvCxnSpPr>
        <p:spPr>
          <a:xfrm flipH="1">
            <a:off x="2752816" y="2022723"/>
            <a:ext cx="2054812" cy="103843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Ovaal 133">
            <a:extLst>
              <a:ext uri="{FF2B5EF4-FFF2-40B4-BE49-F238E27FC236}">
                <a16:creationId xmlns:a16="http://schemas.microsoft.com/office/drawing/2014/main" id="{671AF950-916D-4CC5-BFB8-E4E9E68A59C7}"/>
              </a:ext>
            </a:extLst>
          </p:cNvPr>
          <p:cNvSpPr/>
          <p:nvPr/>
        </p:nvSpPr>
        <p:spPr>
          <a:xfrm>
            <a:off x="1801788" y="1986605"/>
            <a:ext cx="124148" cy="122640"/>
          </a:xfrm>
          <a:prstGeom prst="ellipse">
            <a:avLst/>
          </a:prstGeom>
          <a:solidFill>
            <a:srgbClr val="0000FF">
              <a:alpha val="50000"/>
            </a:srgbClr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5" name="Rechte verbindingslijn met pijl 134">
            <a:extLst>
              <a:ext uri="{FF2B5EF4-FFF2-40B4-BE49-F238E27FC236}">
                <a16:creationId xmlns:a16="http://schemas.microsoft.com/office/drawing/2014/main" id="{8CF3E15C-89D0-48AC-B837-7EB39CD96FA2}"/>
              </a:ext>
            </a:extLst>
          </p:cNvPr>
          <p:cNvCxnSpPr>
            <a:cxnSpLocks/>
            <a:stCxn id="76" idx="1"/>
            <a:endCxn id="134" idx="6"/>
          </p:cNvCxnSpPr>
          <p:nvPr/>
        </p:nvCxnSpPr>
        <p:spPr>
          <a:xfrm flipH="1">
            <a:off x="1925936" y="2022723"/>
            <a:ext cx="2881692" cy="25202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Pil opp 2">
            <a:extLst>
              <a:ext uri="{FF2B5EF4-FFF2-40B4-BE49-F238E27FC236}">
                <a16:creationId xmlns:a16="http://schemas.microsoft.com/office/drawing/2014/main" id="{95D393AD-ACE3-46F0-9F85-0F40DEABB826}"/>
              </a:ext>
            </a:extLst>
          </p:cNvPr>
          <p:cNvSpPr/>
          <p:nvPr/>
        </p:nvSpPr>
        <p:spPr>
          <a:xfrm>
            <a:off x="4505325" y="827236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850974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Staging areas are used to top-up missiles and perform final inspection before launch.</a:t>
            </a:r>
          </a:p>
          <a:p>
            <a:endParaRPr lang="nb-NO" sz="1200" dirty="0"/>
          </a:p>
          <a:p>
            <a:r>
              <a:rPr lang="nb-NO" sz="1200" dirty="0"/>
              <a:t>Staging areas are concrete HAS type buildings covered with sand. </a:t>
            </a:r>
          </a:p>
          <a:p>
            <a:r>
              <a:rPr lang="pl-PL" sz="1200" dirty="0"/>
              <a:t>All </a:t>
            </a:r>
            <a:r>
              <a:rPr lang="en-US" sz="1200" dirty="0"/>
              <a:t>staging areas are</a:t>
            </a:r>
            <a:r>
              <a:rPr lang="pl-PL" sz="1200" dirty="0"/>
              <a:t> to be engaged with penetration capable ordnance, </a:t>
            </a:r>
            <a:r>
              <a:rPr lang="nb-NO" sz="1200" dirty="0"/>
              <a:t>delayed fuzing GBU-31(V)3/B </a:t>
            </a:r>
          </a:p>
          <a:p>
            <a:endParaRPr lang="nb-NO" sz="1200" dirty="0"/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CDC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970698" y="2447479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endCxn id="30" idx="3"/>
          </p:cNvCxnSpPr>
          <p:nvPr/>
        </p:nvCxnSpPr>
        <p:spPr>
          <a:xfrm flipH="1">
            <a:off x="2335471" y="1288167"/>
            <a:ext cx="2092516" cy="54053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endCxn id="96" idx="3"/>
          </p:cNvCxnSpPr>
          <p:nvPr/>
        </p:nvCxnSpPr>
        <p:spPr>
          <a:xfrm flipH="1">
            <a:off x="3766456" y="1287227"/>
            <a:ext cx="667038" cy="2235949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98" idx="1"/>
          </p:cNvCxnSpPr>
          <p:nvPr/>
        </p:nvCxnSpPr>
        <p:spPr>
          <a:xfrm flipH="1">
            <a:off x="3407381" y="1287227"/>
            <a:ext cx="1020604" cy="686990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4276767" y="1001742"/>
            <a:ext cx="903804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Staging areas</a:t>
            </a:r>
          </a:p>
        </p:txBody>
      </p:sp>
      <p:sp>
        <p:nvSpPr>
          <p:cNvPr id="94" name="Rechthoek 93">
            <a:extLst>
              <a:ext uri="{FF2B5EF4-FFF2-40B4-BE49-F238E27FC236}">
                <a16:creationId xmlns:a16="http://schemas.microsoft.com/office/drawing/2014/main" id="{656A351A-3444-4E7E-B8F5-1DD1419A480C}"/>
              </a:ext>
            </a:extLst>
          </p:cNvPr>
          <p:cNvSpPr/>
          <p:nvPr/>
        </p:nvSpPr>
        <p:spPr>
          <a:xfrm rot="2296453">
            <a:off x="2108986" y="3896509"/>
            <a:ext cx="268563" cy="208209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hthoek 95">
            <a:extLst>
              <a:ext uri="{FF2B5EF4-FFF2-40B4-BE49-F238E27FC236}">
                <a16:creationId xmlns:a16="http://schemas.microsoft.com/office/drawing/2014/main" id="{9BD1614B-2317-4D82-9F5C-DD259EF05C25}"/>
              </a:ext>
            </a:extLst>
          </p:cNvPr>
          <p:cNvSpPr/>
          <p:nvPr/>
        </p:nvSpPr>
        <p:spPr>
          <a:xfrm rot="18963060">
            <a:off x="3584734" y="3320311"/>
            <a:ext cx="211310" cy="552382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Rechthoek 97">
            <a:extLst>
              <a:ext uri="{FF2B5EF4-FFF2-40B4-BE49-F238E27FC236}">
                <a16:creationId xmlns:a16="http://schemas.microsoft.com/office/drawing/2014/main" id="{9C201068-C760-44FB-8E47-24E067244320}"/>
              </a:ext>
            </a:extLst>
          </p:cNvPr>
          <p:cNvSpPr/>
          <p:nvPr/>
        </p:nvSpPr>
        <p:spPr>
          <a:xfrm rot="9575842">
            <a:off x="3202699" y="1707098"/>
            <a:ext cx="211310" cy="60790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DD63E537-A413-4BDD-A4AE-FBF3A738BC88}"/>
              </a:ext>
            </a:extLst>
          </p:cNvPr>
          <p:cNvSpPr/>
          <p:nvPr/>
        </p:nvSpPr>
        <p:spPr>
          <a:xfrm rot="2191188">
            <a:off x="2144907" y="1520642"/>
            <a:ext cx="211310" cy="49037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Rechte verbindingslijn met pijl 62">
            <a:extLst>
              <a:ext uri="{FF2B5EF4-FFF2-40B4-BE49-F238E27FC236}">
                <a16:creationId xmlns:a16="http://schemas.microsoft.com/office/drawing/2014/main" id="{F119C4E9-125D-477D-A582-7CC667F76B49}"/>
              </a:ext>
            </a:extLst>
          </p:cNvPr>
          <p:cNvCxnSpPr>
            <a:cxnSpLocks/>
            <a:endCxn id="94" idx="0"/>
          </p:cNvCxnSpPr>
          <p:nvPr/>
        </p:nvCxnSpPr>
        <p:spPr>
          <a:xfrm flipH="1">
            <a:off x="2307753" y="1273239"/>
            <a:ext cx="2120232" cy="264564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Pil opp 2">
            <a:extLst>
              <a:ext uri="{FF2B5EF4-FFF2-40B4-BE49-F238E27FC236}">
                <a16:creationId xmlns:a16="http://schemas.microsoft.com/office/drawing/2014/main" id="{59C2478B-88B9-47CF-B274-FA0A14FEF96E}"/>
              </a:ext>
            </a:extLst>
          </p:cNvPr>
          <p:cNvSpPr/>
          <p:nvPr/>
        </p:nvSpPr>
        <p:spPr>
          <a:xfrm>
            <a:off x="4771801" y="1370893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038527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Fixed launch position are in the revetments. Launching from other locations is very likely when base is put on a higher alert status.</a:t>
            </a:r>
          </a:p>
          <a:p>
            <a:endParaRPr lang="nb-NO" sz="1200" dirty="0"/>
          </a:p>
          <a:p>
            <a:r>
              <a:rPr lang="nb-NO" sz="1200" dirty="0"/>
              <a:t>Revetments, if occupied by a TEL, can be engaged with any PGW.</a:t>
            </a:r>
          </a:p>
          <a:p>
            <a:endParaRPr lang="nb-NO" sz="1200" dirty="0"/>
          </a:p>
          <a:p>
            <a:endParaRPr lang="nb-NO" sz="1200" dirty="0"/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1797366" y="1288167"/>
            <a:ext cx="2630620" cy="148905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endCxn id="30" idx="1"/>
          </p:cNvCxnSpPr>
          <p:nvPr/>
        </p:nvCxnSpPr>
        <p:spPr>
          <a:xfrm flipH="1">
            <a:off x="3309260" y="1288167"/>
            <a:ext cx="1118726" cy="294032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35" idx="1"/>
          </p:cNvCxnSpPr>
          <p:nvPr/>
        </p:nvCxnSpPr>
        <p:spPr>
          <a:xfrm flipH="1">
            <a:off x="2896482" y="1287227"/>
            <a:ext cx="1531502" cy="133526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4276766" y="1001742"/>
            <a:ext cx="1290537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Launch revetments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3E6DDFF2-BC64-4B7F-B0FD-8766F361B316}"/>
              </a:ext>
            </a:extLst>
          </p:cNvPr>
          <p:cNvSpPr/>
          <p:nvPr/>
        </p:nvSpPr>
        <p:spPr>
          <a:xfrm rot="2231917">
            <a:off x="1407861" y="2721269"/>
            <a:ext cx="446487" cy="55000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26BB710E-72AC-4D9C-B03D-FF42DF3EEE00}"/>
              </a:ext>
            </a:extLst>
          </p:cNvPr>
          <p:cNvSpPr/>
          <p:nvPr/>
        </p:nvSpPr>
        <p:spPr>
          <a:xfrm rot="2697541">
            <a:off x="3278094" y="4028808"/>
            <a:ext cx="213182" cy="55000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hthoek 32">
            <a:extLst>
              <a:ext uri="{FF2B5EF4-FFF2-40B4-BE49-F238E27FC236}">
                <a16:creationId xmlns:a16="http://schemas.microsoft.com/office/drawing/2014/main" id="{A170A891-D204-4E3B-9584-619398B23CA0}"/>
              </a:ext>
            </a:extLst>
          </p:cNvPr>
          <p:cNvSpPr/>
          <p:nvPr/>
        </p:nvSpPr>
        <p:spPr>
          <a:xfrm rot="3903307">
            <a:off x="3791094" y="2998702"/>
            <a:ext cx="213182" cy="276392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hthoek 34">
            <a:extLst>
              <a:ext uri="{FF2B5EF4-FFF2-40B4-BE49-F238E27FC236}">
                <a16:creationId xmlns:a16="http://schemas.microsoft.com/office/drawing/2014/main" id="{DC34DEDF-B270-4D30-B56A-101BE59964F0}"/>
              </a:ext>
            </a:extLst>
          </p:cNvPr>
          <p:cNvSpPr/>
          <p:nvPr/>
        </p:nvSpPr>
        <p:spPr>
          <a:xfrm rot="5400000">
            <a:off x="2789891" y="2590890"/>
            <a:ext cx="213182" cy="276392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Rechte verbindingslijn met pijl 52">
            <a:extLst>
              <a:ext uri="{FF2B5EF4-FFF2-40B4-BE49-F238E27FC236}">
                <a16:creationId xmlns:a16="http://schemas.microsoft.com/office/drawing/2014/main" id="{946BBE96-3C72-4EB7-BD90-CB004F97B400}"/>
              </a:ext>
            </a:extLst>
          </p:cNvPr>
          <p:cNvCxnSpPr>
            <a:cxnSpLocks/>
            <a:endCxn id="33" idx="1"/>
          </p:cNvCxnSpPr>
          <p:nvPr/>
        </p:nvCxnSpPr>
        <p:spPr>
          <a:xfrm flipH="1">
            <a:off x="3852731" y="1287227"/>
            <a:ext cx="575254" cy="175302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Pil opp 2">
            <a:extLst>
              <a:ext uri="{FF2B5EF4-FFF2-40B4-BE49-F238E27FC236}">
                <a16:creationId xmlns:a16="http://schemas.microsoft.com/office/drawing/2014/main" id="{044852A9-F445-4D5C-8C1F-408A54807DE0}"/>
              </a:ext>
            </a:extLst>
          </p:cNvPr>
          <p:cNvSpPr/>
          <p:nvPr/>
        </p:nvSpPr>
        <p:spPr>
          <a:xfrm>
            <a:off x="4741270" y="131786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747893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Barracks houses the operator crews, maintenance personnel and staff.</a:t>
            </a:r>
          </a:p>
          <a:p>
            <a:endParaRPr lang="nb-NO" sz="1200" dirty="0"/>
          </a:p>
          <a:p>
            <a:r>
              <a:rPr lang="nb-NO" sz="1200" dirty="0"/>
              <a:t>Repairshop can house a multitude of TEL in various states of readiness or repair</a:t>
            </a:r>
          </a:p>
          <a:p>
            <a:endParaRPr lang="nb-NO" sz="1200" dirty="0"/>
          </a:p>
          <a:p>
            <a:r>
              <a:rPr lang="nb-NO" sz="1200" dirty="0"/>
              <a:t>Warehouses store spare parts for both TEL and missile.</a:t>
            </a:r>
          </a:p>
          <a:p>
            <a:endParaRPr lang="nb-NO" sz="1200" dirty="0"/>
          </a:p>
          <a:p>
            <a:r>
              <a:rPr lang="nb-NO" sz="1200" dirty="0"/>
              <a:t>Any 500lbs bomb should be capable of destroying any of the buildings.</a:t>
            </a:r>
          </a:p>
        </p:txBody>
      </p:sp>
      <p:sp>
        <p:nvSpPr>
          <p:cNvPr id="32" name="Rektangel 31"/>
          <p:cNvSpPr/>
          <p:nvPr/>
        </p:nvSpPr>
        <p:spPr>
          <a:xfrm>
            <a:off x="5724128" y="771550"/>
            <a:ext cx="3419872" cy="20882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MAP / WHERE THE TGT IS LOCATED</a:t>
            </a:r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>
              <a:buFontTx/>
              <a:buChar char="-"/>
            </a:pPr>
            <a:r>
              <a:rPr lang="nb-NO" sz="1200" dirty="0"/>
              <a:t> CDE 1, Civilian housings			</a:t>
            </a: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3919AFA1-53A1-4EF2-AFCA-04AC79A24510}"/>
              </a:ext>
            </a:extLst>
          </p:cNvPr>
          <p:cNvSpPr/>
          <p:nvPr/>
        </p:nvSpPr>
        <p:spPr>
          <a:xfrm rot="19731489">
            <a:off x="9265729" y="1100688"/>
            <a:ext cx="576064" cy="6099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kstvak 42">
            <a:extLst>
              <a:ext uri="{FF2B5EF4-FFF2-40B4-BE49-F238E27FC236}">
                <a16:creationId xmlns:a16="http://schemas.microsoft.com/office/drawing/2014/main" id="{40FC7270-5FA8-4E9C-9B6D-D597B8984CE9}"/>
              </a:ext>
            </a:extLst>
          </p:cNvPr>
          <p:cNvSpPr txBox="1"/>
          <p:nvPr/>
        </p:nvSpPr>
        <p:spPr>
          <a:xfrm>
            <a:off x="9324528" y="788745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HQ building</a:t>
            </a:r>
          </a:p>
        </p:txBody>
      </p: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3066A08B-0F74-4F63-9F40-5B386F735193}"/>
              </a:ext>
            </a:extLst>
          </p:cNvPr>
          <p:cNvCxnSpPr>
            <a:cxnSpLocks/>
          </p:cNvCxnSpPr>
          <p:nvPr/>
        </p:nvCxnSpPr>
        <p:spPr>
          <a:xfrm flipV="1">
            <a:off x="9667924" y="2169235"/>
            <a:ext cx="490417" cy="39272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l opp 2"/>
          <p:cNvSpPr/>
          <p:nvPr/>
        </p:nvSpPr>
        <p:spPr>
          <a:xfrm>
            <a:off x="9307884" y="13247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263823" y="2918366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57" name="Picture 2" descr="C:\Users\HARDC\Saved Games\DCS.openbeta\ScreenShots\Screen_200824_212755.png">
            <a:extLst>
              <a:ext uri="{FF2B5EF4-FFF2-40B4-BE49-F238E27FC236}">
                <a16:creationId xmlns:a16="http://schemas.microsoft.com/office/drawing/2014/main" id="{00EE4CA1-3751-4688-AA6F-2F055569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60168" y="795096"/>
            <a:ext cx="3348335" cy="2047429"/>
          </a:xfrm>
          <a:prstGeom prst="rect">
            <a:avLst/>
          </a:prstGeom>
          <a:noFill/>
        </p:spPr>
      </p:pic>
      <p:grpSp>
        <p:nvGrpSpPr>
          <p:cNvPr id="9" name="Gruppe 8"/>
          <p:cNvGrpSpPr/>
          <p:nvPr/>
        </p:nvGrpSpPr>
        <p:grpSpPr>
          <a:xfrm>
            <a:off x="7884368" y="1041946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85" name="Afbeelding 84">
            <a:extLst>
              <a:ext uri="{FF2B5EF4-FFF2-40B4-BE49-F238E27FC236}">
                <a16:creationId xmlns:a16="http://schemas.microsoft.com/office/drawing/2014/main" id="{6E57D77E-C365-4A5B-9E50-969F44802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4" y="796825"/>
            <a:ext cx="5668764" cy="3831625"/>
          </a:xfrm>
          <a:prstGeom prst="rect">
            <a:avLst/>
          </a:prstGeom>
        </p:spPr>
      </p:pic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42C7FBD5-EE14-4B52-B52F-1645EF0A52AB}"/>
              </a:ext>
            </a:extLst>
          </p:cNvPr>
          <p:cNvCxnSpPr>
            <a:cxnSpLocks/>
            <a:stCxn id="92" idx="1"/>
            <a:endCxn id="4" idx="3"/>
          </p:cNvCxnSpPr>
          <p:nvPr/>
        </p:nvCxnSpPr>
        <p:spPr>
          <a:xfrm flipH="1" flipV="1">
            <a:off x="2417516" y="2743310"/>
            <a:ext cx="1896252" cy="37998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met pijl 86">
            <a:extLst>
              <a:ext uri="{FF2B5EF4-FFF2-40B4-BE49-F238E27FC236}">
                <a16:creationId xmlns:a16="http://schemas.microsoft.com/office/drawing/2014/main" id="{2F2D6229-4BFE-4DFC-B75D-51DB48A7C198}"/>
              </a:ext>
            </a:extLst>
          </p:cNvPr>
          <p:cNvCxnSpPr>
            <a:cxnSpLocks/>
            <a:stCxn id="60" idx="3"/>
            <a:endCxn id="30" idx="3"/>
          </p:cNvCxnSpPr>
          <p:nvPr/>
        </p:nvCxnSpPr>
        <p:spPr>
          <a:xfrm flipV="1">
            <a:off x="1281163" y="2659682"/>
            <a:ext cx="406304" cy="127728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met pijl 88">
            <a:extLst>
              <a:ext uri="{FF2B5EF4-FFF2-40B4-BE49-F238E27FC236}">
                <a16:creationId xmlns:a16="http://schemas.microsoft.com/office/drawing/2014/main" id="{65228517-D183-4B40-855B-C5DCB9989F85}"/>
              </a:ext>
            </a:extLst>
          </p:cNvPr>
          <p:cNvCxnSpPr>
            <a:cxnSpLocks/>
            <a:endCxn id="41" idx="0"/>
          </p:cNvCxnSpPr>
          <p:nvPr/>
        </p:nvCxnSpPr>
        <p:spPr>
          <a:xfrm>
            <a:off x="1744781" y="1573147"/>
            <a:ext cx="800886" cy="93245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kstvak 91">
            <a:extLst>
              <a:ext uri="{FF2B5EF4-FFF2-40B4-BE49-F238E27FC236}">
                <a16:creationId xmlns:a16="http://schemas.microsoft.com/office/drawing/2014/main" id="{5712B22E-B0C2-484A-93A8-F82C922F5AE3}"/>
              </a:ext>
            </a:extLst>
          </p:cNvPr>
          <p:cNvSpPr txBox="1"/>
          <p:nvPr/>
        </p:nvSpPr>
        <p:spPr>
          <a:xfrm>
            <a:off x="4313768" y="3000184"/>
            <a:ext cx="1152491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Major warehouses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3E6DDFF2-BC64-4B7F-B0FD-8766F361B316}"/>
              </a:ext>
            </a:extLst>
          </p:cNvPr>
          <p:cNvSpPr/>
          <p:nvPr/>
        </p:nvSpPr>
        <p:spPr>
          <a:xfrm rot="112996">
            <a:off x="2195011" y="2564502"/>
            <a:ext cx="222565" cy="350301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26BB710E-72AC-4D9C-B03D-FF42DF3EEE00}"/>
              </a:ext>
            </a:extLst>
          </p:cNvPr>
          <p:cNvSpPr/>
          <p:nvPr/>
        </p:nvSpPr>
        <p:spPr>
          <a:xfrm rot="7544278">
            <a:off x="1643134" y="2202684"/>
            <a:ext cx="213182" cy="740956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hthoek 32">
            <a:extLst>
              <a:ext uri="{FF2B5EF4-FFF2-40B4-BE49-F238E27FC236}">
                <a16:creationId xmlns:a16="http://schemas.microsoft.com/office/drawing/2014/main" id="{A170A891-D204-4E3B-9584-619398B23CA0}"/>
              </a:ext>
            </a:extLst>
          </p:cNvPr>
          <p:cNvSpPr/>
          <p:nvPr/>
        </p:nvSpPr>
        <p:spPr>
          <a:xfrm rot="7339596">
            <a:off x="2629175" y="1511430"/>
            <a:ext cx="110668" cy="312155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hthoek 34">
            <a:extLst>
              <a:ext uri="{FF2B5EF4-FFF2-40B4-BE49-F238E27FC236}">
                <a16:creationId xmlns:a16="http://schemas.microsoft.com/office/drawing/2014/main" id="{DC34DEDF-B270-4D30-B56A-101BE59964F0}"/>
              </a:ext>
            </a:extLst>
          </p:cNvPr>
          <p:cNvSpPr/>
          <p:nvPr/>
        </p:nvSpPr>
        <p:spPr>
          <a:xfrm rot="6541643">
            <a:off x="2868135" y="3070318"/>
            <a:ext cx="358969" cy="295394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3" name="Rechte verbindingslijn met pijl 52">
            <a:extLst>
              <a:ext uri="{FF2B5EF4-FFF2-40B4-BE49-F238E27FC236}">
                <a16:creationId xmlns:a16="http://schemas.microsoft.com/office/drawing/2014/main" id="{946BBE96-3C72-4EB7-BD90-CB004F97B400}"/>
              </a:ext>
            </a:extLst>
          </p:cNvPr>
          <p:cNvCxnSpPr>
            <a:cxnSpLocks/>
            <a:stCxn id="60" idx="3"/>
            <a:endCxn id="33" idx="1"/>
          </p:cNvCxnSpPr>
          <p:nvPr/>
        </p:nvCxnSpPr>
        <p:spPr>
          <a:xfrm flipV="1">
            <a:off x="1281163" y="1620749"/>
            <a:ext cx="1432935" cy="231622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>
            <a:extLst>
              <a:ext uri="{FF2B5EF4-FFF2-40B4-BE49-F238E27FC236}">
                <a16:creationId xmlns:a16="http://schemas.microsoft.com/office/drawing/2014/main" id="{285B73F5-364F-42B9-A069-7707DD23BF87}"/>
              </a:ext>
            </a:extLst>
          </p:cNvPr>
          <p:cNvSpPr txBox="1"/>
          <p:nvPr/>
        </p:nvSpPr>
        <p:spPr>
          <a:xfrm>
            <a:off x="1339068" y="1328264"/>
            <a:ext cx="773631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Repairshop</a:t>
            </a:r>
            <a:endParaRPr lang="en-US" sz="1000" dirty="0"/>
          </a:p>
        </p:txBody>
      </p:sp>
      <p:sp>
        <p:nvSpPr>
          <p:cNvPr id="41" name="Rechthoek 40">
            <a:extLst>
              <a:ext uri="{FF2B5EF4-FFF2-40B4-BE49-F238E27FC236}">
                <a16:creationId xmlns:a16="http://schemas.microsoft.com/office/drawing/2014/main" id="{B5F22646-5694-4B7C-9EDA-64EEAC0CC74D}"/>
              </a:ext>
            </a:extLst>
          </p:cNvPr>
          <p:cNvSpPr/>
          <p:nvPr/>
        </p:nvSpPr>
        <p:spPr>
          <a:xfrm rot="112996">
            <a:off x="2440302" y="2505498"/>
            <a:ext cx="197713" cy="396041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hoek 47">
            <a:extLst>
              <a:ext uri="{FF2B5EF4-FFF2-40B4-BE49-F238E27FC236}">
                <a16:creationId xmlns:a16="http://schemas.microsoft.com/office/drawing/2014/main" id="{1F6DEEC8-1E2C-438E-90B8-0AE22B42E79F}"/>
              </a:ext>
            </a:extLst>
          </p:cNvPr>
          <p:cNvSpPr/>
          <p:nvPr/>
        </p:nvSpPr>
        <p:spPr>
          <a:xfrm rot="6541643">
            <a:off x="3119540" y="3422557"/>
            <a:ext cx="327649" cy="167776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kstvak 59">
            <a:extLst>
              <a:ext uri="{FF2B5EF4-FFF2-40B4-BE49-F238E27FC236}">
                <a16:creationId xmlns:a16="http://schemas.microsoft.com/office/drawing/2014/main" id="{F11E0FA1-7CB8-43DC-ADCF-8A9B068D0AFA}"/>
              </a:ext>
            </a:extLst>
          </p:cNvPr>
          <p:cNvSpPr txBox="1"/>
          <p:nvPr/>
        </p:nvSpPr>
        <p:spPr>
          <a:xfrm>
            <a:off x="179512" y="3821554"/>
            <a:ext cx="1101651" cy="2308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900" dirty="0"/>
              <a:t>Minor warehouses</a:t>
            </a:r>
          </a:p>
        </p:txBody>
      </p:sp>
      <p:cxnSp>
        <p:nvCxnSpPr>
          <p:cNvPr id="78" name="Rechte verbindingslijn met pijl 77">
            <a:extLst>
              <a:ext uri="{FF2B5EF4-FFF2-40B4-BE49-F238E27FC236}">
                <a16:creationId xmlns:a16="http://schemas.microsoft.com/office/drawing/2014/main" id="{5E98AF16-30D9-49C5-8410-D9F859670D67}"/>
              </a:ext>
            </a:extLst>
          </p:cNvPr>
          <p:cNvCxnSpPr>
            <a:cxnSpLocks/>
            <a:stCxn id="60" idx="3"/>
            <a:endCxn id="48" idx="2"/>
          </p:cNvCxnSpPr>
          <p:nvPr/>
        </p:nvCxnSpPr>
        <p:spPr>
          <a:xfrm flipV="1">
            <a:off x="1281163" y="3479096"/>
            <a:ext cx="1922897" cy="457874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met pijl 83">
            <a:extLst>
              <a:ext uri="{FF2B5EF4-FFF2-40B4-BE49-F238E27FC236}">
                <a16:creationId xmlns:a16="http://schemas.microsoft.com/office/drawing/2014/main" id="{18D069C5-2F4F-46B2-85F4-6DC8DF227A9D}"/>
              </a:ext>
            </a:extLst>
          </p:cNvPr>
          <p:cNvCxnSpPr>
            <a:cxnSpLocks/>
            <a:stCxn id="92" idx="1"/>
            <a:endCxn id="35" idx="0"/>
          </p:cNvCxnSpPr>
          <p:nvPr/>
        </p:nvCxnSpPr>
        <p:spPr>
          <a:xfrm flipH="1">
            <a:off x="3187247" y="3123295"/>
            <a:ext cx="1126521" cy="142873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kstvak 102">
            <a:extLst>
              <a:ext uri="{FF2B5EF4-FFF2-40B4-BE49-F238E27FC236}">
                <a16:creationId xmlns:a16="http://schemas.microsoft.com/office/drawing/2014/main" id="{2BFF39F2-5A8F-4D84-82E7-9BCF1BFB453D}"/>
              </a:ext>
            </a:extLst>
          </p:cNvPr>
          <p:cNvSpPr txBox="1"/>
          <p:nvPr/>
        </p:nvSpPr>
        <p:spPr>
          <a:xfrm>
            <a:off x="3684495" y="1134761"/>
            <a:ext cx="65890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Barracks</a:t>
            </a:r>
          </a:p>
        </p:txBody>
      </p:sp>
      <p:cxnSp>
        <p:nvCxnSpPr>
          <p:cNvPr id="104" name="Rechte verbindingslijn met pijl 103">
            <a:extLst>
              <a:ext uri="{FF2B5EF4-FFF2-40B4-BE49-F238E27FC236}">
                <a16:creationId xmlns:a16="http://schemas.microsoft.com/office/drawing/2014/main" id="{4C44CC48-C080-4D99-9B4F-05DCF838540C}"/>
              </a:ext>
            </a:extLst>
          </p:cNvPr>
          <p:cNvCxnSpPr>
            <a:cxnSpLocks/>
            <a:stCxn id="103" idx="2"/>
            <a:endCxn id="123" idx="1"/>
          </p:cNvCxnSpPr>
          <p:nvPr/>
        </p:nvCxnSpPr>
        <p:spPr>
          <a:xfrm flipH="1">
            <a:off x="3826484" y="1380982"/>
            <a:ext cx="187464" cy="114548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Rechte verbindingslijn met pijl 104">
            <a:extLst>
              <a:ext uri="{FF2B5EF4-FFF2-40B4-BE49-F238E27FC236}">
                <a16:creationId xmlns:a16="http://schemas.microsoft.com/office/drawing/2014/main" id="{DA75F907-9726-44B6-927E-5EB974D0C1CF}"/>
              </a:ext>
            </a:extLst>
          </p:cNvPr>
          <p:cNvCxnSpPr>
            <a:cxnSpLocks/>
            <a:stCxn id="103" idx="2"/>
            <a:endCxn id="125" idx="1"/>
          </p:cNvCxnSpPr>
          <p:nvPr/>
        </p:nvCxnSpPr>
        <p:spPr>
          <a:xfrm flipH="1">
            <a:off x="3982859" y="1380982"/>
            <a:ext cx="31089" cy="139780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Rechte verbindingslijn met pijl 105">
            <a:extLst>
              <a:ext uri="{FF2B5EF4-FFF2-40B4-BE49-F238E27FC236}">
                <a16:creationId xmlns:a16="http://schemas.microsoft.com/office/drawing/2014/main" id="{787978CB-C731-478E-B50D-C95F2F197CE8}"/>
              </a:ext>
            </a:extLst>
          </p:cNvPr>
          <p:cNvCxnSpPr>
            <a:cxnSpLocks/>
            <a:stCxn id="103" idx="2"/>
            <a:endCxn id="121" idx="1"/>
          </p:cNvCxnSpPr>
          <p:nvPr/>
        </p:nvCxnSpPr>
        <p:spPr>
          <a:xfrm flipH="1">
            <a:off x="3728021" y="1380982"/>
            <a:ext cx="285927" cy="944006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Rechte verbindingslijn met pijl 106">
            <a:extLst>
              <a:ext uri="{FF2B5EF4-FFF2-40B4-BE49-F238E27FC236}">
                <a16:creationId xmlns:a16="http://schemas.microsoft.com/office/drawing/2014/main" id="{9B00ACDD-3CE1-4F22-9BEB-BF71EE56D5B5}"/>
              </a:ext>
            </a:extLst>
          </p:cNvPr>
          <p:cNvCxnSpPr>
            <a:cxnSpLocks/>
            <a:stCxn id="103" idx="2"/>
            <a:endCxn id="119" idx="1"/>
          </p:cNvCxnSpPr>
          <p:nvPr/>
        </p:nvCxnSpPr>
        <p:spPr>
          <a:xfrm flipH="1">
            <a:off x="3617107" y="1380982"/>
            <a:ext cx="396841" cy="696297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met pijl 107">
            <a:extLst>
              <a:ext uri="{FF2B5EF4-FFF2-40B4-BE49-F238E27FC236}">
                <a16:creationId xmlns:a16="http://schemas.microsoft.com/office/drawing/2014/main" id="{680E91FF-0579-464E-B32F-D8C9563026DC}"/>
              </a:ext>
            </a:extLst>
          </p:cNvPr>
          <p:cNvCxnSpPr>
            <a:cxnSpLocks/>
            <a:stCxn id="103" idx="2"/>
            <a:endCxn id="115" idx="1"/>
          </p:cNvCxnSpPr>
          <p:nvPr/>
        </p:nvCxnSpPr>
        <p:spPr>
          <a:xfrm flipH="1">
            <a:off x="3506636" y="1380982"/>
            <a:ext cx="507312" cy="45534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hthoek 114">
            <a:extLst>
              <a:ext uri="{FF2B5EF4-FFF2-40B4-BE49-F238E27FC236}">
                <a16:creationId xmlns:a16="http://schemas.microsoft.com/office/drawing/2014/main" id="{FB177CFC-5D68-4F12-BDE8-EA4933518943}"/>
              </a:ext>
            </a:extLst>
          </p:cNvPr>
          <p:cNvSpPr/>
          <p:nvPr/>
        </p:nvSpPr>
        <p:spPr>
          <a:xfrm rot="9617194">
            <a:off x="3399211" y="1762397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hthoek 118">
            <a:extLst>
              <a:ext uri="{FF2B5EF4-FFF2-40B4-BE49-F238E27FC236}">
                <a16:creationId xmlns:a16="http://schemas.microsoft.com/office/drawing/2014/main" id="{0C66764E-B11F-461B-8009-EB5063E15BB3}"/>
              </a:ext>
            </a:extLst>
          </p:cNvPr>
          <p:cNvSpPr/>
          <p:nvPr/>
        </p:nvSpPr>
        <p:spPr>
          <a:xfrm rot="9617194">
            <a:off x="3509682" y="2003353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Rechthoek 120">
            <a:extLst>
              <a:ext uri="{FF2B5EF4-FFF2-40B4-BE49-F238E27FC236}">
                <a16:creationId xmlns:a16="http://schemas.microsoft.com/office/drawing/2014/main" id="{A75B38F2-CE66-4870-A10C-0BEF3626A0C5}"/>
              </a:ext>
            </a:extLst>
          </p:cNvPr>
          <p:cNvSpPr/>
          <p:nvPr/>
        </p:nvSpPr>
        <p:spPr>
          <a:xfrm rot="9600850">
            <a:off x="3620686" y="2251309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Rechthoek 122">
            <a:extLst>
              <a:ext uri="{FF2B5EF4-FFF2-40B4-BE49-F238E27FC236}">
                <a16:creationId xmlns:a16="http://schemas.microsoft.com/office/drawing/2014/main" id="{868F63EA-8E76-4B2D-993A-EDB11D82112F}"/>
              </a:ext>
            </a:extLst>
          </p:cNvPr>
          <p:cNvSpPr/>
          <p:nvPr/>
        </p:nvSpPr>
        <p:spPr>
          <a:xfrm rot="9020097">
            <a:off x="3723069" y="2461262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hthoek 124">
            <a:extLst>
              <a:ext uri="{FF2B5EF4-FFF2-40B4-BE49-F238E27FC236}">
                <a16:creationId xmlns:a16="http://schemas.microsoft.com/office/drawing/2014/main" id="{94A9ABE8-56D4-4A1E-98F0-5DA5CE8D873B}"/>
              </a:ext>
            </a:extLst>
          </p:cNvPr>
          <p:cNvSpPr/>
          <p:nvPr/>
        </p:nvSpPr>
        <p:spPr>
          <a:xfrm rot="8965106">
            <a:off x="3879888" y="2714351"/>
            <a:ext cx="110668" cy="185183"/>
          </a:xfrm>
          <a:prstGeom prst="rect">
            <a:avLst/>
          </a:prstGeom>
          <a:solidFill>
            <a:srgbClr val="0000FF">
              <a:alpha val="50000"/>
            </a:srgbClr>
          </a:solidFill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Pil opp 2">
            <a:extLst>
              <a:ext uri="{FF2B5EF4-FFF2-40B4-BE49-F238E27FC236}">
                <a16:creationId xmlns:a16="http://schemas.microsoft.com/office/drawing/2014/main" id="{7B05AE4F-3F26-4CE9-AC65-011909CB3679}"/>
              </a:ext>
            </a:extLst>
          </p:cNvPr>
          <p:cNvSpPr/>
          <p:nvPr/>
        </p:nvSpPr>
        <p:spPr>
          <a:xfrm>
            <a:off x="4921290" y="1493460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020064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base, Target list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5" name="Pil opp 2">
            <a:extLst>
              <a:ext uri="{FF2B5EF4-FFF2-40B4-BE49-F238E27FC236}">
                <a16:creationId xmlns:a16="http://schemas.microsoft.com/office/drawing/2014/main" id="{E1463FA9-EC92-4707-90A2-FB5D443ECC8F}"/>
              </a:ext>
            </a:extLst>
          </p:cNvPr>
          <p:cNvSpPr/>
          <p:nvPr/>
        </p:nvSpPr>
        <p:spPr>
          <a:xfrm rot="6328982">
            <a:off x="9326377" y="32254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aphicFrame>
        <p:nvGraphicFramePr>
          <p:cNvPr id="49" name="Tabel 48">
            <a:extLst>
              <a:ext uri="{FF2B5EF4-FFF2-40B4-BE49-F238E27FC236}">
                <a16:creationId xmlns:a16="http://schemas.microsoft.com/office/drawing/2014/main" id="{1E32390A-71EE-45A0-94AD-B0B35B474F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113287"/>
              </p:ext>
            </p:extLst>
          </p:nvPr>
        </p:nvGraphicFramePr>
        <p:xfrm>
          <a:off x="4747041" y="862344"/>
          <a:ext cx="4327569" cy="39068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80841">
                  <a:extLst>
                    <a:ext uri="{9D8B030D-6E8A-4147-A177-3AD203B41FA5}">
                      <a16:colId xmlns:a16="http://schemas.microsoft.com/office/drawing/2014/main" val="3219981533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3237786247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2011857285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4276188014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3527829307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1244646548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2994504231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398053970"/>
                    </a:ext>
                  </a:extLst>
                </a:gridCol>
                <a:gridCol w="480841">
                  <a:extLst>
                    <a:ext uri="{9D8B030D-6E8A-4147-A177-3AD203B41FA5}">
                      <a16:colId xmlns:a16="http://schemas.microsoft.com/office/drawing/2014/main" val="131206893"/>
                    </a:ext>
                  </a:extLst>
                </a:gridCol>
              </a:tblGrid>
              <a:tr h="150263"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All position N and E, all elevations 1427ft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95948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TGT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Lat.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Long.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2665100783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36 10.763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37 04.901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37 04.698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36 10.403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697911078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36 10.791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36 10.572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37 04.730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36 10.356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14889944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36 10.814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16792488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36 10.823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48458422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36 10.812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817796343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37 05.045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37 04.961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63979117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36 10.752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37 05.053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36 10.484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518100834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37 05.047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36 10.461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51675765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36 10.442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37 04.019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36 10.397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37 04.768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51030286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412558558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36 10.572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36 10.549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37 04.946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37 04.794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68874104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37 05.133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37 04.757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08462412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2899281570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37 04.688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37 04.666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95971635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37 05.089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36 10.479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37 04.721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37 04.568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496950164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36 10.507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37 05.079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36 10.495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35817507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36 10.384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36 10.333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36 10.448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37 05.180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77987793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36 10.299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36 10.454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37 04.521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3593201282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37 04.880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36 10.427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37 04.870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086853946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36 10.347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37 04.839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W9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36 10.371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37 04.908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36078176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37 05.199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420395725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KT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36 10.523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37 05.005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465695889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37 04.893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36 10.636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055029387"/>
                  </a:ext>
                </a:extLst>
              </a:tr>
              <a:tr h="1502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L2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36 10.700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37 04.920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36 10.431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37 05.071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13" marR="7513" marT="7513" marB="0" anchor="b"/>
                </a:tc>
                <a:extLst>
                  <a:ext uri="{0D108BD9-81ED-4DB2-BD59-A6C34878D82A}">
                    <a16:rowId xmlns:a16="http://schemas.microsoft.com/office/drawing/2014/main" val="1889623875"/>
                  </a:ext>
                </a:extLst>
              </a:tr>
            </a:tbl>
          </a:graphicData>
        </a:graphic>
      </p:graphicFrame>
      <p:pic>
        <p:nvPicPr>
          <p:cNvPr id="51" name="Afbeelding 50">
            <a:extLst>
              <a:ext uri="{FF2B5EF4-FFF2-40B4-BE49-F238E27FC236}">
                <a16:creationId xmlns:a16="http://schemas.microsoft.com/office/drawing/2014/main" id="{B2F8AF21-F28A-4028-81E7-C1550CAC46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5" y="801711"/>
            <a:ext cx="4526185" cy="4182680"/>
          </a:xfrm>
          <a:prstGeom prst="rect">
            <a:avLst/>
          </a:prstGeom>
        </p:spPr>
      </p:pic>
      <p:sp>
        <p:nvSpPr>
          <p:cNvPr id="33" name="Pil opp 2">
            <a:extLst>
              <a:ext uri="{FF2B5EF4-FFF2-40B4-BE49-F238E27FC236}">
                <a16:creationId xmlns:a16="http://schemas.microsoft.com/office/drawing/2014/main" id="{D40B11DF-E3B6-4355-AC67-2AF099750539}"/>
              </a:ext>
            </a:extLst>
          </p:cNvPr>
          <p:cNvSpPr/>
          <p:nvPr/>
        </p:nvSpPr>
        <p:spPr>
          <a:xfrm>
            <a:off x="3985211" y="1009809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OPARTGT003, 922</a:t>
            </a:r>
            <a:r>
              <a:rPr lang="en-US" baseline="30000" dirty="0"/>
              <a:t>nd</a:t>
            </a:r>
            <a:r>
              <a:rPr lang="en-US" dirty="0"/>
              <a:t> SCUD regiment base, HUMINT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pic>
        <p:nvPicPr>
          <p:cNvPr id="31" name="Afbeelding 30">
            <a:extLst>
              <a:ext uri="{FF2B5EF4-FFF2-40B4-BE49-F238E27FC236}">
                <a16:creationId xmlns:a16="http://schemas.microsoft.com/office/drawing/2014/main" id="{DA16A824-341F-460A-9E1A-71114E723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050" y="812915"/>
            <a:ext cx="7899400" cy="4118272"/>
          </a:xfrm>
          <a:prstGeom prst="rect">
            <a:avLst/>
          </a:prstGeom>
        </p:spPr>
      </p:pic>
      <p:sp>
        <p:nvSpPr>
          <p:cNvPr id="33" name="Tekstvak 32">
            <a:extLst>
              <a:ext uri="{FF2B5EF4-FFF2-40B4-BE49-F238E27FC236}">
                <a16:creationId xmlns:a16="http://schemas.microsoft.com/office/drawing/2014/main" id="{34FE50AD-0D4E-451E-A3B0-57023846D663}"/>
              </a:ext>
            </a:extLst>
          </p:cNvPr>
          <p:cNvSpPr txBox="1"/>
          <p:nvPr/>
        </p:nvSpPr>
        <p:spPr>
          <a:xfrm>
            <a:off x="3086710" y="1248693"/>
            <a:ext cx="3288080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/>
              <a:t>Staging area                 Warhead bunker                  Revetment</a:t>
            </a:r>
          </a:p>
        </p:txBody>
      </p:sp>
      <p:sp>
        <p:nvSpPr>
          <p:cNvPr id="35" name="Pil opp 2">
            <a:extLst>
              <a:ext uri="{FF2B5EF4-FFF2-40B4-BE49-F238E27FC236}">
                <a16:creationId xmlns:a16="http://schemas.microsoft.com/office/drawing/2014/main" id="{E1463FA9-EC92-4707-90A2-FB5D443ECC8F}"/>
              </a:ext>
            </a:extLst>
          </p:cNvPr>
          <p:cNvSpPr/>
          <p:nvPr/>
        </p:nvSpPr>
        <p:spPr>
          <a:xfrm rot="6328982">
            <a:off x="8000184" y="978572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cxnSp>
        <p:nvCxnSpPr>
          <p:cNvPr id="36" name="Rechte verbindingslijn met pijl 35">
            <a:extLst>
              <a:ext uri="{FF2B5EF4-FFF2-40B4-BE49-F238E27FC236}">
                <a16:creationId xmlns:a16="http://schemas.microsoft.com/office/drawing/2014/main" id="{1AA684A0-F73C-48EB-ADB9-00F477EAEE42}"/>
              </a:ext>
            </a:extLst>
          </p:cNvPr>
          <p:cNvCxnSpPr>
            <a:cxnSpLocks/>
          </p:cNvCxnSpPr>
          <p:nvPr/>
        </p:nvCxnSpPr>
        <p:spPr>
          <a:xfrm flipH="1">
            <a:off x="3467100" y="1494914"/>
            <a:ext cx="1" cy="95256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met pijl 39">
            <a:extLst>
              <a:ext uri="{FF2B5EF4-FFF2-40B4-BE49-F238E27FC236}">
                <a16:creationId xmlns:a16="http://schemas.microsoft.com/office/drawing/2014/main" id="{19C1F0DD-F6F6-4226-B29F-3D85D3C49B03}"/>
              </a:ext>
            </a:extLst>
          </p:cNvPr>
          <p:cNvCxnSpPr>
            <a:cxnSpLocks/>
          </p:cNvCxnSpPr>
          <p:nvPr/>
        </p:nvCxnSpPr>
        <p:spPr>
          <a:xfrm>
            <a:off x="3467100" y="1494914"/>
            <a:ext cx="1162050" cy="952565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met pijl 41">
            <a:extLst>
              <a:ext uri="{FF2B5EF4-FFF2-40B4-BE49-F238E27FC236}">
                <a16:creationId xmlns:a16="http://schemas.microsoft.com/office/drawing/2014/main" id="{E271DF60-7BF9-4DB4-9BA4-C93DCD6DA001}"/>
              </a:ext>
            </a:extLst>
          </p:cNvPr>
          <p:cNvCxnSpPr>
            <a:cxnSpLocks/>
          </p:cNvCxnSpPr>
          <p:nvPr/>
        </p:nvCxnSpPr>
        <p:spPr>
          <a:xfrm>
            <a:off x="4730750" y="1454409"/>
            <a:ext cx="82550" cy="135864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>
            <a:extLst>
              <a:ext uri="{FF2B5EF4-FFF2-40B4-BE49-F238E27FC236}">
                <a16:creationId xmlns:a16="http://schemas.microsoft.com/office/drawing/2014/main" id="{6B10FA8D-706F-42F3-92C7-A16C8E0F4F26}"/>
              </a:ext>
            </a:extLst>
          </p:cNvPr>
          <p:cNvCxnSpPr>
            <a:cxnSpLocks/>
          </p:cNvCxnSpPr>
          <p:nvPr/>
        </p:nvCxnSpPr>
        <p:spPr>
          <a:xfrm>
            <a:off x="5994399" y="1474662"/>
            <a:ext cx="1022351" cy="1211388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661374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6036</TotalTime>
  <Words>868</Words>
  <Application>Microsoft Office PowerPoint</Application>
  <PresentationFormat>On-screen Show (16:9)</PresentationFormat>
  <Paragraphs>353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Arial Black</vt:lpstr>
      <vt:lpstr>Calibri</vt:lpstr>
      <vt:lpstr>Kontortema</vt:lpstr>
      <vt:lpstr>OPARTGT003, 922nd SCUD regiment base</vt:lpstr>
      <vt:lpstr>OPARTGT003, 922nd SCUD regiment base</vt:lpstr>
      <vt:lpstr>OPARTGT003, 922nd SCUD regiment base</vt:lpstr>
      <vt:lpstr>OPARTGT003, 922nd SCUD regiment base</vt:lpstr>
      <vt:lpstr>OPARTGT003, 922nd SCUD regiment base</vt:lpstr>
      <vt:lpstr>OPARTGT003, 922nd SCUD regiment base, Target list</vt:lpstr>
      <vt:lpstr>OPARTGT003, 922nd SCUD regiment base, HUMINT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405</cp:revision>
  <dcterms:created xsi:type="dcterms:W3CDTF">2019-03-12T22:01:00Z</dcterms:created>
  <dcterms:modified xsi:type="dcterms:W3CDTF">2021-12-20T11:36:34Z</dcterms:modified>
</cp:coreProperties>
</file>